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17"/>
  </p:notesMasterIdLst>
  <p:sldIdLst>
    <p:sldId id="272" r:id="rId5"/>
    <p:sldId id="262" r:id="rId6"/>
    <p:sldId id="280" r:id="rId7"/>
    <p:sldId id="281" r:id="rId8"/>
    <p:sldId id="275" r:id="rId9"/>
    <p:sldId id="276" r:id="rId10"/>
    <p:sldId id="278" r:id="rId11"/>
    <p:sldId id="288" r:id="rId12"/>
    <p:sldId id="283" r:id="rId13"/>
    <p:sldId id="282" r:id="rId14"/>
    <p:sldId id="284"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3202" autoAdjust="0"/>
  </p:normalViewPr>
  <p:slideViewPr>
    <p:cSldViewPr snapToGrid="0">
      <p:cViewPr varScale="1">
        <p:scale>
          <a:sx n="114" d="100"/>
          <a:sy n="114" d="100"/>
        </p:scale>
        <p:origin x="120" y="21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1/10/2022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r>
              <a:rPr lang="en-US" sz="5400">
                <a:solidFill>
                  <a:schemeClr val="tx1"/>
                </a:solidFill>
              </a:rPr>
              <a:t>Click to edit Master title style</a:t>
            </a:r>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a:lstStyle/>
          <a:p>
            <a:r>
              <a:rPr lang="en-US">
                <a:solidFill>
                  <a:schemeClr val="tx1"/>
                </a:solidFill>
              </a:rPr>
              <a:t>Click to edit Master subtitle style</a:t>
            </a:r>
            <a:endParaRPr lang="en-US" dirty="0">
              <a:solidFill>
                <a:schemeClr val="tx1"/>
              </a:solidFill>
            </a:endParaRPr>
          </a:p>
        </p:txBody>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351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592754-9FDD-4637-8931-8898DCEA2DA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r>
              <a:rPr lang="en-US" sz="3600">
                <a:solidFill>
                  <a:schemeClr val="tx1"/>
                </a:solidFill>
              </a:rPr>
              <a:t>Click to edit Master title style</a:t>
            </a:r>
            <a:endParaRPr lang="en-US" sz="3600" dirty="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lvl="0" indent="0">
              <a:lnSpc>
                <a:spcPct val="100000"/>
              </a:lnSpc>
              <a:buNone/>
            </a:pPr>
            <a:r>
              <a:rPr lang="en-US" sz="1600">
                <a:solidFill>
                  <a:schemeClr val="tx1"/>
                </a:solidFill>
              </a:rPr>
              <a:t>Click to edit Master text styles</a:t>
            </a: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269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pPr lvl="0"/>
            <a:r>
              <a:rPr lang="en-US"/>
              <a:t>Click to edit Master text styles</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52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810136-7130-4D10-A77D-0A7BA878209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Sample Footer Text</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6311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75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D637E5-EBAC-4C88-BDAB-D589FAE7B950}"/>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66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7128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34A642-8E00-4F15-9BE5-FED7F68AA98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dirty="0"/>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r>
              <a:rPr lang="en-US"/>
              <a:t>Click icon to add picture</a:t>
            </a:r>
            <a:endParaRPr lang="en-US" dirty="0"/>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pPr lvl="0"/>
            <a:r>
              <a:rPr lang="en-US"/>
              <a:t>Click to edit Master text styles</a:t>
            </a:r>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r>
              <a:rPr lang="en-US" sz="3600">
                <a:solidFill>
                  <a:schemeClr val="bg1"/>
                </a:solidFill>
              </a:rPr>
              <a:t>Click to edit Master title style</a:t>
            </a:r>
            <a:endParaRPr lang="en-US" sz="3600" dirty="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r>
              <a:rPr lang="en-US" sz="1500">
                <a:solidFill>
                  <a:schemeClr val="bg1"/>
                </a:solidFill>
              </a:rPr>
              <a:t>Click to edit Master subtitle style</a:t>
            </a:r>
            <a:endParaRPr lang="en-US" sz="1500" dirty="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313432"/>
            <a:ext cx="9966960" cy="3670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F1891-1ACC-4692-80A2-4F69EAAAE404}"/>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r>
              <a:rPr lang="en-US"/>
              <a:t>Click to edit Master title style</a:t>
            </a:r>
            <a:endParaRPr lang="en-US" dirty="0"/>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r>
              <a:rPr lang="en-US"/>
              <a:t>Click to edit Master subtitle style</a:t>
            </a:r>
            <a:endParaRPr lang="en-US" dirty="0"/>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6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463495"/>
            <a:ext cx="9966960" cy="3368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759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191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822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Sample Footer Text</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34" r:id="rId6"/>
    <p:sldLayoutId id="2147483745" r:id="rId7"/>
    <p:sldLayoutId id="2147483726" r:id="rId8"/>
    <p:sldLayoutId id="2147483725" r:id="rId9"/>
    <p:sldLayoutId id="2147483743" r:id="rId10"/>
    <p:sldLayoutId id="2147483737" r:id="rId11"/>
    <p:sldLayoutId id="2147483738" r:id="rId12"/>
    <p:sldLayoutId id="2147483723" r:id="rId13"/>
    <p:sldLayoutId id="2147483724" r:id="rId14"/>
    <p:sldLayoutId id="2147483727" r:id="rId15"/>
    <p:sldLayoutId id="2147483728" r:id="rId16"/>
    <p:sldLayoutId id="2147483729" r:id="rId17"/>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6858000"/>
          </a:xfrm>
        </p:spPr>
      </p:pic>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0" y="3118981"/>
            <a:ext cx="7537703" cy="2462667"/>
          </a:xfrm>
        </p:spPr>
        <p:txBody>
          <a:bodyPr/>
          <a:lstStyle/>
          <a:p>
            <a:r>
              <a:rPr lang="en-US" dirty="0"/>
              <a:t>Employee Attrition</a:t>
            </a:r>
          </a:p>
        </p:txBody>
      </p: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754841" y="4735799"/>
            <a:ext cx="6470693" cy="605256"/>
          </a:xfrm>
        </p:spPr>
        <p:txBody>
          <a:bodyPr/>
          <a:lstStyle/>
          <a:p>
            <a:r>
              <a:rPr lang="en-US" dirty="0"/>
              <a:t>Jacob Werschey</a:t>
            </a:r>
          </a:p>
        </p:txBody>
      </p:sp>
    </p:spTree>
    <p:extLst>
      <p:ext uri="{BB962C8B-B14F-4D97-AF65-F5344CB8AC3E}">
        <p14:creationId xmlns:p14="http://schemas.microsoft.com/office/powerpoint/2010/main" val="33166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E42C-2B5D-4037-AD45-0C89E167EDE7}"/>
              </a:ext>
            </a:extLst>
          </p:cNvPr>
          <p:cNvSpPr>
            <a:spLocks noGrp="1"/>
          </p:cNvSpPr>
          <p:nvPr>
            <p:ph type="title"/>
          </p:nvPr>
        </p:nvSpPr>
        <p:spPr>
          <a:xfrm>
            <a:off x="949325" y="1419225"/>
            <a:ext cx="3152775" cy="1358900"/>
          </a:xfrm>
        </p:spPr>
        <p:txBody>
          <a:bodyPr/>
          <a:lstStyle/>
          <a:p>
            <a:r>
              <a:rPr lang="en-US" dirty="0"/>
              <a:t>Key Findings</a:t>
            </a:r>
          </a:p>
        </p:txBody>
      </p:sp>
      <p:sp>
        <p:nvSpPr>
          <p:cNvPr id="3" name="Content Placeholder 2">
            <a:extLst>
              <a:ext uri="{FF2B5EF4-FFF2-40B4-BE49-F238E27FC236}">
                <a16:creationId xmlns:a16="http://schemas.microsoft.com/office/drawing/2014/main" id="{505C2B0B-3B6F-4F09-9F9E-364F5540524E}"/>
              </a:ext>
            </a:extLst>
          </p:cNvPr>
          <p:cNvSpPr>
            <a:spLocks noGrp="1"/>
          </p:cNvSpPr>
          <p:nvPr>
            <p:ph idx="1"/>
          </p:nvPr>
        </p:nvSpPr>
        <p:spPr>
          <a:xfrm>
            <a:off x="949325" y="2994024"/>
            <a:ext cx="3152775" cy="2358151"/>
          </a:xfrm>
        </p:spPr>
        <p:txBody>
          <a:bodyPr>
            <a:normAutofit/>
          </a:bodyPr>
          <a:lstStyle/>
          <a:p>
            <a:pPr>
              <a:buFont typeface="Arial" panose="020B0604020202020204" pitchFamily="34" charset="0"/>
              <a:buChar char="•"/>
            </a:pPr>
            <a:r>
              <a:rPr lang="en-US" sz="1600" dirty="0"/>
              <a:t>Burnout is common among employees. Workout and staying in the same position too long are major factors of attrition.  </a:t>
            </a:r>
          </a:p>
          <a:p>
            <a:pPr>
              <a:buFont typeface="Arial" panose="020B0604020202020204" pitchFamily="34" charset="0"/>
              <a:buChar char="•"/>
            </a:pPr>
            <a:r>
              <a:rPr lang="en-US" sz="1600" dirty="0"/>
              <a:t>Traditionally higher demanding roles (namely Technician and Sales) have higher attrition. </a:t>
            </a:r>
          </a:p>
        </p:txBody>
      </p:sp>
      <p:pic>
        <p:nvPicPr>
          <p:cNvPr id="7" name="Picture Placeholder 6" descr="Close up desk, with glasses, a mug and laptop">
            <a:extLst>
              <a:ext uri="{FF2B5EF4-FFF2-40B4-BE49-F238E27FC236}">
                <a16:creationId xmlns:a16="http://schemas.microsoft.com/office/drawing/2014/main" id="{4A562C5C-7EE0-4E93-9789-1E61C53669B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51133" y="1234440"/>
            <a:ext cx="3264408" cy="4352544"/>
          </a:xfrm>
        </p:spPr>
      </p:pic>
      <p:pic>
        <p:nvPicPr>
          <p:cNvPr id="9" name="Picture Placeholder 8" descr="People with their hands up at an auction ">
            <a:extLst>
              <a:ext uri="{FF2B5EF4-FFF2-40B4-BE49-F238E27FC236}">
                <a16:creationId xmlns:a16="http://schemas.microsoft.com/office/drawing/2014/main" id="{E4B7E298-8B82-4BBC-BD7F-FB0F1F96499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308774" y="1234440"/>
            <a:ext cx="3264408" cy="4352544"/>
          </a:xfrm>
        </p:spPr>
      </p:pic>
      <p:sp>
        <p:nvSpPr>
          <p:cNvPr id="11" name="Footer Placeholder 10">
            <a:extLst>
              <a:ext uri="{FF2B5EF4-FFF2-40B4-BE49-F238E27FC236}">
                <a16:creationId xmlns:a16="http://schemas.microsoft.com/office/drawing/2014/main" id="{DF153F50-8960-41C4-991C-DAA630B33A1F}"/>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15AFF4E0-077F-4D73-BF45-F5AA8B42DFBD}"/>
              </a:ext>
            </a:extLst>
          </p:cNvPr>
          <p:cNvSpPr>
            <a:spLocks noGrp="1"/>
          </p:cNvSpPr>
          <p:nvPr>
            <p:ph type="dt" sz="half" idx="10"/>
          </p:nvPr>
        </p:nvSpPr>
        <p:spPr>
          <a:xfrm>
            <a:off x="8218426" y="6446838"/>
            <a:ext cx="2584850" cy="365125"/>
          </a:xfrm>
        </p:spPr>
        <p:txBody>
          <a:bodyPr/>
          <a:lstStyle/>
          <a:p>
            <a:r>
              <a:rPr lang="en-US" dirty="0"/>
              <a:t>20XX</a:t>
            </a:r>
          </a:p>
        </p:txBody>
      </p:sp>
      <p:sp>
        <p:nvSpPr>
          <p:cNvPr id="12" name="Slide Number Placeholder 11">
            <a:extLst>
              <a:ext uri="{FF2B5EF4-FFF2-40B4-BE49-F238E27FC236}">
                <a16:creationId xmlns:a16="http://schemas.microsoft.com/office/drawing/2014/main" id="{2CFFA23B-C98F-4AB6-831E-B3945469F306}"/>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10</a:t>
            </a:fld>
            <a:endParaRPr lang="en-US" dirty="0"/>
          </a:p>
        </p:txBody>
      </p:sp>
    </p:spTree>
    <p:extLst>
      <p:ext uri="{BB962C8B-B14F-4D97-AF65-F5344CB8AC3E}">
        <p14:creationId xmlns:p14="http://schemas.microsoft.com/office/powerpoint/2010/main" val="1411823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9041F-4ED0-40FE-9553-84F08012499F}"/>
              </a:ext>
            </a:extLst>
          </p:cNvPr>
          <p:cNvSpPr>
            <a:spLocks noGrp="1"/>
          </p:cNvSpPr>
          <p:nvPr>
            <p:ph type="title"/>
          </p:nvPr>
        </p:nvSpPr>
        <p:spPr/>
        <p:txBody>
          <a:bodyPr/>
          <a:lstStyle/>
          <a:p>
            <a:r>
              <a:rPr lang="en-US" dirty="0"/>
              <a:t>So, what do we do about it?</a:t>
            </a:r>
          </a:p>
        </p:txBody>
      </p:sp>
      <p:sp>
        <p:nvSpPr>
          <p:cNvPr id="11" name="Text Placeholder 10">
            <a:extLst>
              <a:ext uri="{FF2B5EF4-FFF2-40B4-BE49-F238E27FC236}">
                <a16:creationId xmlns:a16="http://schemas.microsoft.com/office/drawing/2014/main" id="{44EF3244-F814-4825-B3D4-2D689E68699F}"/>
              </a:ext>
            </a:extLst>
          </p:cNvPr>
          <p:cNvSpPr>
            <a:spLocks noGrp="1"/>
          </p:cNvSpPr>
          <p:nvPr>
            <p:ph type="body" idx="1"/>
          </p:nvPr>
        </p:nvSpPr>
        <p:spPr/>
        <p:txBody>
          <a:bodyPr/>
          <a:lstStyle/>
          <a:p>
            <a:r>
              <a:rPr lang="en-US" dirty="0"/>
              <a:t>Stagnation in roles</a:t>
            </a:r>
          </a:p>
        </p:txBody>
      </p:sp>
      <p:sp>
        <p:nvSpPr>
          <p:cNvPr id="12" name="Content Placeholder 11">
            <a:extLst>
              <a:ext uri="{FF2B5EF4-FFF2-40B4-BE49-F238E27FC236}">
                <a16:creationId xmlns:a16="http://schemas.microsoft.com/office/drawing/2014/main" id="{B0A7B7D2-6825-4CD9-BA60-A0A7787FCB92}"/>
              </a:ext>
            </a:extLst>
          </p:cNvPr>
          <p:cNvSpPr>
            <a:spLocks noGrp="1"/>
          </p:cNvSpPr>
          <p:nvPr>
            <p:ph sz="half" idx="2"/>
          </p:nvPr>
        </p:nvSpPr>
        <p:spPr/>
        <p:txBody>
          <a:bodyPr/>
          <a:lstStyle/>
          <a:p>
            <a:r>
              <a:rPr lang="en-US" dirty="0"/>
              <a:t>Better promotion / transfer opportunities</a:t>
            </a:r>
          </a:p>
          <a:p>
            <a:r>
              <a:rPr lang="en-US" dirty="0"/>
              <a:t>Cross training roles</a:t>
            </a:r>
          </a:p>
          <a:p>
            <a:pPr marL="0" indent="0">
              <a:buNone/>
            </a:pPr>
            <a:endParaRPr lang="en-US" dirty="0"/>
          </a:p>
        </p:txBody>
      </p:sp>
      <p:sp>
        <p:nvSpPr>
          <p:cNvPr id="13" name="Text Placeholder 12">
            <a:extLst>
              <a:ext uri="{FF2B5EF4-FFF2-40B4-BE49-F238E27FC236}">
                <a16:creationId xmlns:a16="http://schemas.microsoft.com/office/drawing/2014/main" id="{402B2911-3081-487B-B39A-38BBDBCDC7A5}"/>
              </a:ext>
            </a:extLst>
          </p:cNvPr>
          <p:cNvSpPr>
            <a:spLocks noGrp="1"/>
          </p:cNvSpPr>
          <p:nvPr>
            <p:ph type="body" sz="quarter" idx="3"/>
          </p:nvPr>
        </p:nvSpPr>
        <p:spPr/>
        <p:txBody>
          <a:bodyPr/>
          <a:lstStyle/>
          <a:p>
            <a:r>
              <a:rPr lang="en-US" dirty="0"/>
              <a:t>HIGH attrition roles</a:t>
            </a:r>
          </a:p>
        </p:txBody>
      </p:sp>
      <p:sp>
        <p:nvSpPr>
          <p:cNvPr id="14" name="Content Placeholder 13">
            <a:extLst>
              <a:ext uri="{FF2B5EF4-FFF2-40B4-BE49-F238E27FC236}">
                <a16:creationId xmlns:a16="http://schemas.microsoft.com/office/drawing/2014/main" id="{215E3372-1F4C-4A74-9028-0A565BFA26EF}"/>
              </a:ext>
            </a:extLst>
          </p:cNvPr>
          <p:cNvSpPr>
            <a:spLocks noGrp="1"/>
          </p:cNvSpPr>
          <p:nvPr>
            <p:ph sz="quarter" idx="4"/>
          </p:nvPr>
        </p:nvSpPr>
        <p:spPr/>
        <p:txBody>
          <a:bodyPr/>
          <a:lstStyle/>
          <a:p>
            <a:r>
              <a:rPr lang="en-US" dirty="0"/>
              <a:t>Options for pay structures to alleviate stress for sales positions</a:t>
            </a:r>
          </a:p>
          <a:p>
            <a:r>
              <a:rPr lang="en-US" dirty="0"/>
              <a:t>Breaking up duties for technical positions </a:t>
            </a:r>
          </a:p>
          <a:p>
            <a:endParaRPr lang="en-US" dirty="0"/>
          </a:p>
        </p:txBody>
      </p:sp>
      <p:sp>
        <p:nvSpPr>
          <p:cNvPr id="15" name="Text Placeholder 14">
            <a:extLst>
              <a:ext uri="{FF2B5EF4-FFF2-40B4-BE49-F238E27FC236}">
                <a16:creationId xmlns:a16="http://schemas.microsoft.com/office/drawing/2014/main" id="{97799730-323F-408A-B228-A988DA9548D6}"/>
              </a:ext>
            </a:extLst>
          </p:cNvPr>
          <p:cNvSpPr>
            <a:spLocks noGrp="1"/>
          </p:cNvSpPr>
          <p:nvPr>
            <p:ph type="body" sz="quarter" idx="13"/>
          </p:nvPr>
        </p:nvSpPr>
        <p:spPr/>
        <p:txBody>
          <a:bodyPr/>
          <a:lstStyle/>
          <a:p>
            <a:r>
              <a:rPr lang="en-US" dirty="0"/>
              <a:t>Overtime</a:t>
            </a:r>
          </a:p>
        </p:txBody>
      </p:sp>
      <p:sp>
        <p:nvSpPr>
          <p:cNvPr id="16" name="Content Placeholder 15">
            <a:extLst>
              <a:ext uri="{FF2B5EF4-FFF2-40B4-BE49-F238E27FC236}">
                <a16:creationId xmlns:a16="http://schemas.microsoft.com/office/drawing/2014/main" id="{D1D9DA4C-9C10-4393-8B19-BD2A6168AC1E}"/>
              </a:ext>
            </a:extLst>
          </p:cNvPr>
          <p:cNvSpPr>
            <a:spLocks noGrp="1"/>
          </p:cNvSpPr>
          <p:nvPr>
            <p:ph sz="quarter" idx="14"/>
          </p:nvPr>
        </p:nvSpPr>
        <p:spPr/>
        <p:txBody>
          <a:bodyPr/>
          <a:lstStyle/>
          <a:p>
            <a:r>
              <a:rPr lang="en-US" dirty="0"/>
              <a:t>Alleviated by solving other major problems as a result of retaining employees</a:t>
            </a:r>
          </a:p>
        </p:txBody>
      </p:sp>
      <p:sp>
        <p:nvSpPr>
          <p:cNvPr id="6" name="Footer Placeholder 5">
            <a:extLst>
              <a:ext uri="{FF2B5EF4-FFF2-40B4-BE49-F238E27FC236}">
                <a16:creationId xmlns:a16="http://schemas.microsoft.com/office/drawing/2014/main" id="{1C6C16AD-C71C-4D5F-A32B-95DF2AF2C7B6}"/>
              </a:ext>
            </a:extLst>
          </p:cNvPr>
          <p:cNvSpPr>
            <a:spLocks noGrp="1"/>
          </p:cNvSpPr>
          <p:nvPr>
            <p:ph type="ftr" sz="quarter" idx="11"/>
          </p:nvPr>
        </p:nvSpPr>
        <p:spPr/>
        <p:txBody>
          <a:bodyPr/>
          <a:lstStyle/>
          <a:p>
            <a:r>
              <a:rPr lang="en-US"/>
              <a:t>Sample Footer Text</a:t>
            </a:r>
            <a:endParaRPr lang="en-US" dirty="0"/>
          </a:p>
        </p:txBody>
      </p:sp>
      <p:sp>
        <p:nvSpPr>
          <p:cNvPr id="7" name="Date Placeholder 6">
            <a:extLst>
              <a:ext uri="{FF2B5EF4-FFF2-40B4-BE49-F238E27FC236}">
                <a16:creationId xmlns:a16="http://schemas.microsoft.com/office/drawing/2014/main" id="{FA0B2DBE-14B8-418A-BD62-85D0DFB02D37}"/>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C92AC022-C935-4B4D-84C1-247DB0B5DB78}"/>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366945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7859485" y="634946"/>
            <a:ext cx="3690257" cy="1450757"/>
          </a:xfrm>
        </p:spPr>
        <p:txBody>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30936" y="640080"/>
            <a:ext cx="6912864" cy="5312664"/>
          </a:xfrm>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7859485" y="2407436"/>
            <a:ext cx="3690257" cy="3461658"/>
          </a:xfrm>
        </p:spPr>
        <p:txBody>
          <a:bodyPr/>
          <a:lstStyle/>
          <a:p>
            <a:endParaRPr lang="en-US" dirty="0"/>
          </a:p>
        </p:txBody>
      </p:sp>
      <p:sp>
        <p:nvSpPr>
          <p:cNvPr id="8" name="Footer Placeholder 7">
            <a:extLst>
              <a:ext uri="{FF2B5EF4-FFF2-40B4-BE49-F238E27FC236}">
                <a16:creationId xmlns:a16="http://schemas.microsoft.com/office/drawing/2014/main" id="{E245DF86-2313-401C-B445-F7FC489983B7}"/>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C3BFE555-2533-4F0C-BB39-9B41C67425E0}"/>
              </a:ext>
            </a:extLst>
          </p:cNvPr>
          <p:cNvSpPr>
            <a:spLocks noGrp="1"/>
          </p:cNvSpPr>
          <p:nvPr>
            <p:ph type="dt" sz="half" idx="10"/>
          </p:nvPr>
        </p:nvSpPr>
        <p:spPr>
          <a:xfrm>
            <a:off x="8218426" y="6446838"/>
            <a:ext cx="2584850" cy="365125"/>
          </a:xfrm>
        </p:spPr>
        <p:txBody>
          <a:bodyPr/>
          <a:lstStyle/>
          <a:p>
            <a:r>
              <a:rPr lang="en-US" dirty="0"/>
              <a:t>20XX</a:t>
            </a:r>
          </a:p>
        </p:txBody>
      </p:sp>
      <p:sp>
        <p:nvSpPr>
          <p:cNvPr id="9" name="Slide Number Placeholder 8">
            <a:extLst>
              <a:ext uri="{FF2B5EF4-FFF2-40B4-BE49-F238E27FC236}">
                <a16:creationId xmlns:a16="http://schemas.microsoft.com/office/drawing/2014/main" id="{F962DDF6-E1BF-42A8-8AE8-2E826C47DE9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12</a:t>
            </a:fld>
            <a:endParaRPr lang="en-US" dirty="0"/>
          </a:p>
        </p:txBody>
      </p:sp>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4"/>
            <a:ext cx="10058400" cy="887856"/>
          </a:xfrm>
        </p:spPr>
        <p:txBody>
          <a:bodyPr/>
          <a:lstStyle/>
          <a:p>
            <a:r>
              <a:rPr lang="en-US" dirty="0"/>
              <a:t>Why identify what causes attrition?</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176784" y="1106523"/>
            <a:ext cx="9816798" cy="1320798"/>
          </a:xfrm>
        </p:spPr>
        <p:txBody>
          <a:bodyPr>
            <a:normAutofit/>
          </a:bodyPr>
          <a:lstStyle/>
          <a:p>
            <a:r>
              <a:rPr lang="en-US" sz="1600" b="0" i="1" dirty="0">
                <a:solidFill>
                  <a:schemeClr val="tx1"/>
                </a:solidFill>
                <a:effectLst/>
              </a:rPr>
              <a:t>According to the 2014 Training Industry Report from Training magazine, the annual training budgets of U.S. small businesses totaled an average of $308,000 in 2014, with retail and wholesale spending more than half a million dollars. Approximately twelve hundred dollars was spent per employee. </a:t>
            </a:r>
            <a:r>
              <a:rPr lang="en-US" sz="1600" b="0" i="0" dirty="0">
                <a:solidFill>
                  <a:schemeClr val="tx1"/>
                </a:solidFill>
                <a:effectLst/>
              </a:rPr>
              <a:t>-Forbes</a:t>
            </a:r>
            <a:endParaRPr lang="en-US" sz="1600" dirty="0">
              <a:solidFill>
                <a:schemeClr val="tx1"/>
              </a:solidFill>
            </a:endParaRPr>
          </a:p>
        </p:txBody>
      </p:sp>
      <p:pic>
        <p:nvPicPr>
          <p:cNvPr id="8" name="Picture Placeholder 7" descr="Lady smiling in front of her computer">
            <a:extLst>
              <a:ext uri="{FF2B5EF4-FFF2-40B4-BE49-F238E27FC236}">
                <a16:creationId xmlns:a16="http://schemas.microsoft.com/office/drawing/2014/main" id="{F9CB6B5C-CC4C-49BD-96A3-CBE188D3D1D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119872" y="2108201"/>
            <a:ext cx="3035808" cy="1837944"/>
          </a:xfrm>
        </p:spPr>
      </p:pic>
      <p:pic>
        <p:nvPicPr>
          <p:cNvPr id="12" name="Picture Placeholder 11" descr="Business men sitting at a table">
            <a:extLst>
              <a:ext uri="{FF2B5EF4-FFF2-40B4-BE49-F238E27FC236}">
                <a16:creationId xmlns:a16="http://schemas.microsoft.com/office/drawing/2014/main" id="{B466B10D-3068-493B-874B-7199B529DF76}"/>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119872" y="4028441"/>
            <a:ext cx="3035808" cy="1837944"/>
          </a:xfrm>
        </p:spPr>
      </p:pic>
      <p:sp>
        <p:nvSpPr>
          <p:cNvPr id="17" name="Content Placeholder 2">
            <a:extLst>
              <a:ext uri="{FF2B5EF4-FFF2-40B4-BE49-F238E27FC236}">
                <a16:creationId xmlns:a16="http://schemas.microsoft.com/office/drawing/2014/main" id="{FD8207B9-6162-4021-AFA0-23D79A5D650B}"/>
              </a:ext>
            </a:extLst>
          </p:cNvPr>
          <p:cNvSpPr txBox="1">
            <a:spLocks/>
          </p:cNvSpPr>
          <p:nvPr/>
        </p:nvSpPr>
        <p:spPr>
          <a:xfrm>
            <a:off x="1097279" y="2013980"/>
            <a:ext cx="6860495" cy="3338196"/>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solidFill>
                  <a:schemeClr val="tx1"/>
                </a:solidFill>
              </a:rPr>
              <a:t>Besides the monetary costs of onboarding, there are time and productivity costs in supervisors and fellow employees bringing new hires up to speed on processes. New hires are more likely to make mistakes that manifest as monetary and/or time costs to fix.</a:t>
            </a:r>
          </a:p>
          <a:p>
            <a:r>
              <a:rPr lang="en-US" sz="1600" dirty="0">
                <a:solidFill>
                  <a:schemeClr val="tx1"/>
                </a:solidFill>
              </a:rPr>
              <a:t>By identifying the factors that cause employees to quit, we can devise cost effective strategies to retain employees by improving job related factors. </a:t>
            </a:r>
          </a:p>
          <a:p>
            <a:r>
              <a:rPr lang="en-US" sz="1600" dirty="0">
                <a:solidFill>
                  <a:schemeClr val="tx1"/>
                </a:solidFill>
              </a:rPr>
              <a:t>A predictive model could help us assess which employees are likely to quit and address produce a custom data driven strategy for those employees (more training, improving satisfaction, etc.)</a:t>
            </a:r>
          </a:p>
        </p:txBody>
      </p:sp>
    </p:spTree>
    <p:extLst>
      <p:ext uri="{BB962C8B-B14F-4D97-AF65-F5344CB8AC3E}">
        <p14:creationId xmlns:p14="http://schemas.microsoft.com/office/powerpoint/2010/main" val="425008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6D7E-EC6D-4B21-BCCC-32A29B9B2B33}"/>
              </a:ext>
            </a:extLst>
          </p:cNvPr>
          <p:cNvSpPr>
            <a:spLocks noGrp="1"/>
          </p:cNvSpPr>
          <p:nvPr>
            <p:ph type="title"/>
          </p:nvPr>
        </p:nvSpPr>
        <p:spPr>
          <a:xfrm>
            <a:off x="1097280" y="286603"/>
            <a:ext cx="10058400" cy="1450757"/>
          </a:xfrm>
        </p:spPr>
        <p:txBody>
          <a:bodyPr/>
          <a:lstStyle/>
          <a:p>
            <a:r>
              <a:rPr lang="en-US" dirty="0"/>
              <a:t>Exploring The Data</a:t>
            </a:r>
          </a:p>
        </p:txBody>
      </p:sp>
      <p:sp>
        <p:nvSpPr>
          <p:cNvPr id="4" name="Content Placeholder 3">
            <a:extLst>
              <a:ext uri="{FF2B5EF4-FFF2-40B4-BE49-F238E27FC236}">
                <a16:creationId xmlns:a16="http://schemas.microsoft.com/office/drawing/2014/main" id="{4D40174F-2C34-4F87-963C-2AC4B8BD6E61}"/>
              </a:ext>
            </a:extLst>
          </p:cNvPr>
          <p:cNvSpPr>
            <a:spLocks noGrp="1"/>
          </p:cNvSpPr>
          <p:nvPr>
            <p:ph idx="1"/>
          </p:nvPr>
        </p:nvSpPr>
        <p:spPr>
          <a:xfrm>
            <a:off x="847288" y="2265028"/>
            <a:ext cx="10308392" cy="3719241"/>
          </a:xfrm>
        </p:spPr>
        <p:txBody>
          <a:bodyPr>
            <a:normAutofit/>
          </a:bodyPr>
          <a:lstStyle/>
          <a:p>
            <a:pPr>
              <a:buFont typeface="Arial" panose="020B0604020202020204" pitchFamily="34" charset="0"/>
              <a:buChar char="•"/>
            </a:pPr>
            <a:r>
              <a:rPr lang="en-US" sz="1600" dirty="0"/>
              <a:t> Education, Environment, Role Involvement, Role Satisfaction, Performance, Relationship, Work Life Balance, Stock Options</a:t>
            </a:r>
          </a:p>
          <a:p>
            <a:pPr lvl="1">
              <a:buFont typeface="Arial" panose="020B0604020202020204" pitchFamily="34" charset="0"/>
              <a:buChar char="•"/>
            </a:pPr>
            <a:r>
              <a:rPr lang="en-US" sz="1500" dirty="0"/>
              <a:t>Rating features: Higher is better / more advanced (Higher education, better relationship with coworkers, stock options)</a:t>
            </a:r>
          </a:p>
          <a:p>
            <a:pPr>
              <a:buFont typeface="Arial" panose="020B0604020202020204" pitchFamily="34" charset="0"/>
              <a:buChar char="•"/>
            </a:pPr>
            <a:r>
              <a:rPr lang="en-US" sz="1700" dirty="0"/>
              <a:t> </a:t>
            </a:r>
            <a:r>
              <a:rPr lang="en-US" sz="1600" dirty="0"/>
              <a:t>Education Field, Department, </a:t>
            </a:r>
            <a:r>
              <a:rPr lang="en-US" sz="1600" dirty="0" err="1"/>
              <a:t>JobRole</a:t>
            </a:r>
            <a:r>
              <a:rPr lang="en-US" sz="1600" dirty="0"/>
              <a:t>, Martial Status, Overtime, Gender</a:t>
            </a:r>
          </a:p>
          <a:p>
            <a:pPr lvl="1">
              <a:buFont typeface="Arial" panose="020B0604020202020204" pitchFamily="34" charset="0"/>
              <a:buChar char="•"/>
            </a:pPr>
            <a:r>
              <a:rPr lang="en-US" sz="1500" dirty="0"/>
              <a:t>Text features: Job title, Yes/No, Male/Female</a:t>
            </a:r>
          </a:p>
          <a:p>
            <a:pPr>
              <a:buFont typeface="Arial" panose="020B0604020202020204" pitchFamily="34" charset="0"/>
              <a:buChar char="•"/>
            </a:pPr>
            <a:r>
              <a:rPr lang="en-US" sz="1700" dirty="0"/>
              <a:t> </a:t>
            </a:r>
            <a:r>
              <a:rPr lang="en-US" sz="1600" dirty="0"/>
              <a:t>Hourly rate, Daily rate, Monthly rate, Monthly Income</a:t>
            </a:r>
          </a:p>
          <a:p>
            <a:pPr lvl="1">
              <a:buFont typeface="Arial" panose="020B0604020202020204" pitchFamily="34" charset="0"/>
              <a:buChar char="•"/>
            </a:pPr>
            <a:r>
              <a:rPr lang="en-US" sz="1500" dirty="0"/>
              <a:t>Monetary Variables</a:t>
            </a:r>
          </a:p>
          <a:p>
            <a:pPr>
              <a:buFont typeface="Arial" panose="020B0604020202020204" pitchFamily="34" charset="0"/>
              <a:buChar char="•"/>
            </a:pPr>
            <a:r>
              <a:rPr lang="en-US" sz="1600" dirty="0"/>
              <a:t>Total Working, At Company, Since Last Promotion, In Current Role, With Current Manager</a:t>
            </a:r>
          </a:p>
          <a:p>
            <a:pPr lvl="1">
              <a:buFont typeface="Arial" panose="020B0604020202020204" pitchFamily="34" charset="0"/>
              <a:buChar char="•"/>
            </a:pPr>
            <a:r>
              <a:rPr lang="en-US" sz="1500" dirty="0"/>
              <a:t>Work experience features: Counted in years</a:t>
            </a:r>
          </a:p>
          <a:p>
            <a:pPr>
              <a:buFont typeface="Arial" panose="020B0604020202020204" pitchFamily="34" charset="0"/>
              <a:buChar char="•"/>
            </a:pPr>
            <a:r>
              <a:rPr lang="en-US" sz="1600" dirty="0"/>
              <a:t>Age, </a:t>
            </a:r>
            <a:r>
              <a:rPr lang="en-US" sz="1600" dirty="0" err="1"/>
              <a:t>TrainingTimesLastYear</a:t>
            </a:r>
            <a:r>
              <a:rPr lang="en-US" sz="1600" dirty="0"/>
              <a:t>, Number of Companies worked</a:t>
            </a:r>
          </a:p>
          <a:p>
            <a:pPr lvl="1">
              <a:buFont typeface="Arial" panose="020B0604020202020204" pitchFamily="34" charset="0"/>
              <a:buChar char="•"/>
            </a:pPr>
            <a:r>
              <a:rPr lang="en-US" sz="1500" dirty="0"/>
              <a:t>Other numeric variables</a:t>
            </a:r>
          </a:p>
        </p:txBody>
      </p:sp>
    </p:spTree>
    <p:extLst>
      <p:ext uri="{BB962C8B-B14F-4D97-AF65-F5344CB8AC3E}">
        <p14:creationId xmlns:p14="http://schemas.microsoft.com/office/powerpoint/2010/main" val="295132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4B98A7-2863-4F4A-A409-FCA1A7713CD2}"/>
              </a:ext>
            </a:extLst>
          </p:cNvPr>
          <p:cNvSpPr>
            <a:spLocks noGrp="1"/>
          </p:cNvSpPr>
          <p:nvPr>
            <p:ph type="title"/>
          </p:nvPr>
        </p:nvSpPr>
        <p:spPr/>
        <p:txBody>
          <a:bodyPr/>
          <a:lstStyle/>
          <a:p>
            <a:r>
              <a:rPr lang="en-US" dirty="0"/>
              <a:t>Simple Analysis</a:t>
            </a:r>
          </a:p>
        </p:txBody>
      </p:sp>
      <p:sp>
        <p:nvSpPr>
          <p:cNvPr id="14" name="Text Placeholder 13">
            <a:extLst>
              <a:ext uri="{FF2B5EF4-FFF2-40B4-BE49-F238E27FC236}">
                <a16:creationId xmlns:a16="http://schemas.microsoft.com/office/drawing/2014/main" id="{80CC9D09-FFAE-4902-95A2-3D3F1DCDBA38}"/>
              </a:ext>
            </a:extLst>
          </p:cNvPr>
          <p:cNvSpPr>
            <a:spLocks noGrp="1"/>
          </p:cNvSpPr>
          <p:nvPr>
            <p:ph type="body" sz="quarter" idx="17"/>
          </p:nvPr>
        </p:nvSpPr>
        <p:spPr/>
        <p:txBody>
          <a:bodyPr/>
          <a:lstStyle/>
          <a:p>
            <a:r>
              <a:rPr lang="en-US" dirty="0"/>
              <a:t>The dataset is imbalanced with about only 16% of the employees having quit. All employees are over 18 and most have been working here 10 years or less.</a:t>
            </a:r>
          </a:p>
        </p:txBody>
      </p:sp>
      <p:pic>
        <p:nvPicPr>
          <p:cNvPr id="16" name="Picture 15">
            <a:extLst>
              <a:ext uri="{FF2B5EF4-FFF2-40B4-BE49-F238E27FC236}">
                <a16:creationId xmlns:a16="http://schemas.microsoft.com/office/drawing/2014/main" id="{26880E2B-7CE0-44AE-9362-5698B8FB2123}"/>
              </a:ext>
            </a:extLst>
          </p:cNvPr>
          <p:cNvPicPr>
            <a:picLocks noChangeAspect="1"/>
          </p:cNvPicPr>
          <p:nvPr/>
        </p:nvPicPr>
        <p:blipFill>
          <a:blip r:embed="rId2"/>
          <a:srcRect/>
          <a:stretch/>
        </p:blipFill>
        <p:spPr>
          <a:xfrm>
            <a:off x="426431" y="640080"/>
            <a:ext cx="3488886" cy="2505075"/>
          </a:xfrm>
          <a:prstGeom prst="rect">
            <a:avLst/>
          </a:prstGeom>
        </p:spPr>
      </p:pic>
      <p:pic>
        <p:nvPicPr>
          <p:cNvPr id="17" name="Picture 16">
            <a:extLst>
              <a:ext uri="{FF2B5EF4-FFF2-40B4-BE49-F238E27FC236}">
                <a16:creationId xmlns:a16="http://schemas.microsoft.com/office/drawing/2014/main" id="{EDF8A6C2-AFAD-450B-AF6C-0D03E6BF6D0F}"/>
              </a:ext>
            </a:extLst>
          </p:cNvPr>
          <p:cNvPicPr>
            <a:picLocks noChangeAspect="1"/>
          </p:cNvPicPr>
          <p:nvPr/>
        </p:nvPicPr>
        <p:blipFill>
          <a:blip r:embed="rId3"/>
          <a:srcRect/>
          <a:stretch/>
        </p:blipFill>
        <p:spPr>
          <a:xfrm>
            <a:off x="4111877" y="640079"/>
            <a:ext cx="3606931" cy="2505075"/>
          </a:xfrm>
          <a:prstGeom prst="rect">
            <a:avLst/>
          </a:prstGeom>
        </p:spPr>
      </p:pic>
      <p:pic>
        <p:nvPicPr>
          <p:cNvPr id="18" name="Picture 17">
            <a:extLst>
              <a:ext uri="{FF2B5EF4-FFF2-40B4-BE49-F238E27FC236}">
                <a16:creationId xmlns:a16="http://schemas.microsoft.com/office/drawing/2014/main" id="{04C5D476-1C81-42A3-980F-4535AA743680}"/>
              </a:ext>
            </a:extLst>
          </p:cNvPr>
          <p:cNvPicPr>
            <a:picLocks noChangeAspect="1"/>
          </p:cNvPicPr>
          <p:nvPr/>
        </p:nvPicPr>
        <p:blipFill>
          <a:blip r:embed="rId4"/>
          <a:srcRect/>
          <a:stretch/>
        </p:blipFill>
        <p:spPr>
          <a:xfrm>
            <a:off x="4302577" y="3255645"/>
            <a:ext cx="3225531" cy="2505075"/>
          </a:xfrm>
          <a:prstGeom prst="rect">
            <a:avLst/>
          </a:prstGeom>
        </p:spPr>
      </p:pic>
      <p:pic>
        <p:nvPicPr>
          <p:cNvPr id="19" name="Picture 18">
            <a:extLst>
              <a:ext uri="{FF2B5EF4-FFF2-40B4-BE49-F238E27FC236}">
                <a16:creationId xmlns:a16="http://schemas.microsoft.com/office/drawing/2014/main" id="{E2DE325D-CD1D-4D65-B12C-FF6AE1760171}"/>
              </a:ext>
            </a:extLst>
          </p:cNvPr>
          <p:cNvPicPr>
            <a:picLocks noChangeAspect="1"/>
          </p:cNvPicPr>
          <p:nvPr/>
        </p:nvPicPr>
        <p:blipFill>
          <a:blip r:embed="rId5"/>
          <a:srcRect/>
          <a:stretch/>
        </p:blipFill>
        <p:spPr>
          <a:xfrm>
            <a:off x="421961" y="3255645"/>
            <a:ext cx="3497826" cy="2505075"/>
          </a:xfrm>
          <a:prstGeom prst="rect">
            <a:avLst/>
          </a:prstGeom>
        </p:spPr>
      </p:pic>
    </p:spTree>
    <p:extLst>
      <p:ext uri="{BB962C8B-B14F-4D97-AF65-F5344CB8AC3E}">
        <p14:creationId xmlns:p14="http://schemas.microsoft.com/office/powerpoint/2010/main" val="4093547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060FF34C-7C45-43D5-A4D5-B4B645DB7E8B}"/>
              </a:ext>
            </a:extLst>
          </p:cNvPr>
          <p:cNvSpPr>
            <a:spLocks noGrp="1"/>
          </p:cNvSpPr>
          <p:nvPr>
            <p:ph type="title"/>
          </p:nvPr>
        </p:nvSpPr>
        <p:spPr>
          <a:xfrm>
            <a:off x="8081400" y="1118014"/>
            <a:ext cx="3379080" cy="1450757"/>
          </a:xfrm>
        </p:spPr>
        <p:txBody>
          <a:bodyPr/>
          <a:lstStyle/>
          <a:p>
            <a:r>
              <a:rPr lang="en-US" dirty="0"/>
              <a:t>Satisfaction and Attrition</a:t>
            </a:r>
          </a:p>
        </p:txBody>
      </p:sp>
      <p:pic>
        <p:nvPicPr>
          <p:cNvPr id="15" name="Picture 14" descr="Table&#10;&#10;Description automatically generated">
            <a:extLst>
              <a:ext uri="{FF2B5EF4-FFF2-40B4-BE49-F238E27FC236}">
                <a16:creationId xmlns:a16="http://schemas.microsoft.com/office/drawing/2014/main" id="{A33B2DD4-28AD-4E45-8902-3768CC167087}"/>
              </a:ext>
            </a:extLst>
          </p:cNvPr>
          <p:cNvPicPr>
            <a:picLocks noChangeAspect="1"/>
          </p:cNvPicPr>
          <p:nvPr/>
        </p:nvPicPr>
        <p:blipFill>
          <a:blip r:embed="rId2"/>
          <a:stretch>
            <a:fillRect/>
          </a:stretch>
        </p:blipFill>
        <p:spPr>
          <a:xfrm>
            <a:off x="266699" y="346468"/>
            <a:ext cx="3718589" cy="2649494"/>
          </a:xfrm>
          <a:prstGeom prst="rect">
            <a:avLst/>
          </a:prstGeom>
          <a:noFill/>
        </p:spPr>
      </p:pic>
      <p:pic>
        <p:nvPicPr>
          <p:cNvPr id="3" name="Picture 2" descr="Table&#10;&#10;Description automatically generated">
            <a:extLst>
              <a:ext uri="{FF2B5EF4-FFF2-40B4-BE49-F238E27FC236}">
                <a16:creationId xmlns:a16="http://schemas.microsoft.com/office/drawing/2014/main" id="{78A064A5-9DE1-4783-B190-8E4A3D3A0D8D}"/>
              </a:ext>
            </a:extLst>
          </p:cNvPr>
          <p:cNvPicPr>
            <a:picLocks noChangeAspect="1"/>
          </p:cNvPicPr>
          <p:nvPr/>
        </p:nvPicPr>
        <p:blipFill>
          <a:blip r:embed="rId3"/>
          <a:stretch>
            <a:fillRect/>
          </a:stretch>
        </p:blipFill>
        <p:spPr>
          <a:xfrm>
            <a:off x="3985288" y="346468"/>
            <a:ext cx="3825708" cy="2706687"/>
          </a:xfrm>
          <a:prstGeom prst="rect">
            <a:avLst/>
          </a:prstGeom>
          <a:noFill/>
        </p:spPr>
      </p:pic>
      <p:pic>
        <p:nvPicPr>
          <p:cNvPr id="8" name="Picture 7" descr="Table&#10;&#10;Description automatically generated">
            <a:extLst>
              <a:ext uri="{FF2B5EF4-FFF2-40B4-BE49-F238E27FC236}">
                <a16:creationId xmlns:a16="http://schemas.microsoft.com/office/drawing/2014/main" id="{F0EC7D78-4F2F-4018-BC77-C01739864226}"/>
              </a:ext>
            </a:extLst>
          </p:cNvPr>
          <p:cNvPicPr>
            <a:picLocks noChangeAspect="1"/>
          </p:cNvPicPr>
          <p:nvPr/>
        </p:nvPicPr>
        <p:blipFill>
          <a:blip r:embed="rId4"/>
          <a:stretch>
            <a:fillRect/>
          </a:stretch>
        </p:blipFill>
        <p:spPr>
          <a:xfrm>
            <a:off x="51814" y="3053155"/>
            <a:ext cx="3861818" cy="2442599"/>
          </a:xfrm>
          <a:prstGeom prst="rect">
            <a:avLst/>
          </a:prstGeom>
          <a:noFill/>
        </p:spPr>
      </p:pic>
      <p:sp>
        <p:nvSpPr>
          <p:cNvPr id="32" name="Content Placeholder 3">
            <a:extLst>
              <a:ext uri="{FF2B5EF4-FFF2-40B4-BE49-F238E27FC236}">
                <a16:creationId xmlns:a16="http://schemas.microsoft.com/office/drawing/2014/main" id="{9E3CD314-90D6-4BE3-B877-1470614CAA4E}"/>
              </a:ext>
            </a:extLst>
          </p:cNvPr>
          <p:cNvSpPr>
            <a:spLocks noGrp="1"/>
          </p:cNvSpPr>
          <p:nvPr>
            <p:ph type="body" sz="quarter" idx="17"/>
          </p:nvPr>
        </p:nvSpPr>
        <p:spPr>
          <a:xfrm>
            <a:off x="8086408" y="2789067"/>
            <a:ext cx="3176587" cy="2706687"/>
          </a:xfrm>
        </p:spPr>
        <p:txBody>
          <a:bodyPr>
            <a:normAutofit/>
          </a:bodyPr>
          <a:lstStyle/>
          <a:p>
            <a:pPr>
              <a:lnSpc>
                <a:spcPct val="90000"/>
              </a:lnSpc>
              <a:buFont typeface="Arial" panose="020B0604020202020204" pitchFamily="34" charset="0"/>
              <a:buChar char="•"/>
            </a:pPr>
            <a:r>
              <a:rPr lang="en-US" sz="1600" dirty="0"/>
              <a:t> Most employees are/were satisfied with their roles, environment, relationships</a:t>
            </a:r>
          </a:p>
          <a:p>
            <a:pPr>
              <a:lnSpc>
                <a:spcPct val="90000"/>
              </a:lnSpc>
              <a:buFont typeface="Arial" panose="020B0604020202020204" pitchFamily="34" charset="0"/>
              <a:buChar char="•"/>
            </a:pPr>
            <a:r>
              <a:rPr lang="en-US" sz="1600" dirty="0"/>
              <a:t>Poor satisfaction in any category  heavily effects attrition unless the employee is very satisfied in others</a:t>
            </a:r>
          </a:p>
          <a:p>
            <a:pPr>
              <a:lnSpc>
                <a:spcPct val="90000"/>
              </a:lnSpc>
              <a:buFont typeface="Arial" panose="020B0604020202020204" pitchFamily="34" charset="0"/>
              <a:buChar char="•"/>
            </a:pPr>
            <a:r>
              <a:rPr lang="en-US" sz="1600" dirty="0"/>
              <a:t> Oddly, a job score for 3 and a relationship score for 4 has higher attrition rates than all adjacent cells</a:t>
            </a:r>
          </a:p>
        </p:txBody>
      </p:sp>
      <p:pic>
        <p:nvPicPr>
          <p:cNvPr id="12" name="Picture 11">
            <a:extLst>
              <a:ext uri="{FF2B5EF4-FFF2-40B4-BE49-F238E27FC236}">
                <a16:creationId xmlns:a16="http://schemas.microsoft.com/office/drawing/2014/main" id="{54715EBC-0B5B-46C9-B962-9F526E9049C4}"/>
              </a:ext>
            </a:extLst>
          </p:cNvPr>
          <p:cNvPicPr>
            <a:picLocks noChangeAspect="1"/>
          </p:cNvPicPr>
          <p:nvPr/>
        </p:nvPicPr>
        <p:blipFill>
          <a:blip r:embed="rId5"/>
          <a:srcRect/>
          <a:stretch/>
        </p:blipFill>
        <p:spPr>
          <a:xfrm>
            <a:off x="3913632" y="3244741"/>
            <a:ext cx="3833113" cy="2588106"/>
          </a:xfrm>
          <a:prstGeom prst="rect">
            <a:avLst/>
          </a:prstGeom>
          <a:ln w="38100">
            <a:solidFill>
              <a:srgbClr val="FF0000"/>
            </a:solidFill>
          </a:ln>
        </p:spPr>
      </p:pic>
    </p:spTree>
    <p:extLst>
      <p:ext uri="{BB962C8B-B14F-4D97-AF65-F5344CB8AC3E}">
        <p14:creationId xmlns:p14="http://schemas.microsoft.com/office/powerpoint/2010/main" val="101065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3818-2FC8-4676-BF1A-A4E97D5FEEFB}"/>
              </a:ext>
            </a:extLst>
          </p:cNvPr>
          <p:cNvSpPr>
            <a:spLocks noGrp="1"/>
          </p:cNvSpPr>
          <p:nvPr>
            <p:ph type="title"/>
          </p:nvPr>
        </p:nvSpPr>
        <p:spPr>
          <a:xfrm>
            <a:off x="643466" y="786383"/>
            <a:ext cx="3517567" cy="2093975"/>
          </a:xfrm>
        </p:spPr>
        <p:txBody>
          <a:bodyPr anchor="b">
            <a:normAutofit/>
          </a:bodyPr>
          <a:lstStyle/>
          <a:p>
            <a:r>
              <a:rPr lang="en-US" dirty="0"/>
              <a:t>Education &amp; Pay Vs Role</a:t>
            </a:r>
          </a:p>
        </p:txBody>
      </p:sp>
      <p:sp>
        <p:nvSpPr>
          <p:cNvPr id="20" name="Text Placeholder 3">
            <a:extLst>
              <a:ext uri="{FF2B5EF4-FFF2-40B4-BE49-F238E27FC236}">
                <a16:creationId xmlns:a16="http://schemas.microsoft.com/office/drawing/2014/main" id="{A37C75FA-4C9C-49C4-997F-821674436DD5}"/>
              </a:ext>
            </a:extLst>
          </p:cNvPr>
          <p:cNvSpPr>
            <a:spLocks noGrp="1"/>
          </p:cNvSpPr>
          <p:nvPr>
            <p:ph type="body" sz="half" idx="2"/>
          </p:nvPr>
        </p:nvSpPr>
        <p:spPr>
          <a:xfrm>
            <a:off x="643465" y="3043050"/>
            <a:ext cx="3517567" cy="3064505"/>
          </a:xfrm>
        </p:spPr>
        <p:txBody>
          <a:bodyPr/>
          <a:lstStyle/>
          <a:p>
            <a:pPr marL="285750" indent="-285750">
              <a:buFont typeface="Arial" panose="020B0604020202020204" pitchFamily="34" charset="0"/>
              <a:buChar char="•"/>
            </a:pPr>
            <a:r>
              <a:rPr lang="en-US" dirty="0"/>
              <a:t>Sales Roles have high attrition</a:t>
            </a:r>
          </a:p>
          <a:p>
            <a:pPr marL="285750" indent="-285750">
              <a:buFont typeface="Arial" panose="020B0604020202020204" pitchFamily="34" charset="0"/>
              <a:buChar char="•"/>
            </a:pPr>
            <a:r>
              <a:rPr lang="en-US" dirty="0"/>
              <a:t>Roles that align with the field of study are surprisingly high. Do employees get bored?</a:t>
            </a:r>
          </a:p>
          <a:p>
            <a:pPr marL="285750" indent="-285750">
              <a:buFont typeface="Arial" panose="020B0604020202020204" pitchFamily="34" charset="0"/>
              <a:buChar char="•"/>
            </a:pPr>
            <a:r>
              <a:rPr lang="en-US" dirty="0"/>
              <a:t>Managers and Directors make more than their counterparts and experience less attrition</a:t>
            </a:r>
          </a:p>
          <a:p>
            <a:pPr marL="285750" indent="-285750">
              <a:buFont typeface="Arial" panose="020B0604020202020204" pitchFamily="34" charset="0"/>
              <a:buChar char="•"/>
            </a:pPr>
            <a:endParaRPr lang="en-US" dirty="0"/>
          </a:p>
        </p:txBody>
      </p:sp>
      <p:sp>
        <p:nvSpPr>
          <p:cNvPr id="10" name="Slide Number Placeholder 9">
            <a:extLst>
              <a:ext uri="{FF2B5EF4-FFF2-40B4-BE49-F238E27FC236}">
                <a16:creationId xmlns:a16="http://schemas.microsoft.com/office/drawing/2014/main" id="{65ACDBA9-0497-4932-AD05-5C31BB9D25FB}"/>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6</a:t>
            </a:fld>
            <a:endParaRPr lang="en-US"/>
          </a:p>
        </p:txBody>
      </p:sp>
      <p:pic>
        <p:nvPicPr>
          <p:cNvPr id="16" name="Picture 15">
            <a:extLst>
              <a:ext uri="{FF2B5EF4-FFF2-40B4-BE49-F238E27FC236}">
                <a16:creationId xmlns:a16="http://schemas.microsoft.com/office/drawing/2014/main" id="{C777669F-350B-4F0F-B1BE-A55531ED80D6}"/>
              </a:ext>
            </a:extLst>
          </p:cNvPr>
          <p:cNvPicPr>
            <a:picLocks noChangeAspect="1"/>
          </p:cNvPicPr>
          <p:nvPr/>
        </p:nvPicPr>
        <p:blipFill>
          <a:blip r:embed="rId2"/>
          <a:stretch>
            <a:fillRect/>
          </a:stretch>
        </p:blipFill>
        <p:spPr>
          <a:xfrm>
            <a:off x="4652962" y="0"/>
            <a:ext cx="4865101" cy="3440255"/>
          </a:xfrm>
          <a:prstGeom prst="rect">
            <a:avLst/>
          </a:prstGeom>
        </p:spPr>
      </p:pic>
      <p:pic>
        <p:nvPicPr>
          <p:cNvPr id="21" name="Picture 20">
            <a:extLst>
              <a:ext uri="{FF2B5EF4-FFF2-40B4-BE49-F238E27FC236}">
                <a16:creationId xmlns:a16="http://schemas.microsoft.com/office/drawing/2014/main" id="{2303E982-D95E-4D2D-A479-CF56CE32A14C}"/>
              </a:ext>
            </a:extLst>
          </p:cNvPr>
          <p:cNvPicPr>
            <a:picLocks noChangeAspect="1"/>
          </p:cNvPicPr>
          <p:nvPr/>
        </p:nvPicPr>
        <p:blipFill>
          <a:blip r:embed="rId3"/>
          <a:stretch>
            <a:fillRect/>
          </a:stretch>
        </p:blipFill>
        <p:spPr>
          <a:xfrm>
            <a:off x="4756750" y="3429000"/>
            <a:ext cx="4761313" cy="3440255"/>
          </a:xfrm>
          <a:prstGeom prst="rect">
            <a:avLst/>
          </a:prstGeom>
        </p:spPr>
      </p:pic>
    </p:spTree>
    <p:extLst>
      <p:ext uri="{BB962C8B-B14F-4D97-AF65-F5344CB8AC3E}">
        <p14:creationId xmlns:p14="http://schemas.microsoft.com/office/powerpoint/2010/main" val="2799578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319DB770-CE68-40FC-8FDC-9A3A41EF8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541" y="100823"/>
            <a:ext cx="3922129" cy="198913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106E5A46-12FB-45FA-97D5-B30E3FF709CF}"/>
              </a:ext>
            </a:extLst>
          </p:cNvPr>
          <p:cNvPicPr>
            <a:picLocks noChangeAspect="1" noChangeArrowheads="1"/>
          </p:cNvPicPr>
          <p:nvPr/>
        </p:nvPicPr>
        <p:blipFill>
          <a:blip r:embed="rId3"/>
          <a:srcRect/>
          <a:stretch/>
        </p:blipFill>
        <p:spPr bwMode="auto">
          <a:xfrm>
            <a:off x="7025907" y="2158007"/>
            <a:ext cx="4811763" cy="19185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E20E33A-CF16-4438-8C17-F5113FD55CF6}"/>
              </a:ext>
            </a:extLst>
          </p:cNvPr>
          <p:cNvPicPr>
            <a:picLocks noChangeAspect="1" noChangeArrowheads="1"/>
          </p:cNvPicPr>
          <p:nvPr/>
        </p:nvPicPr>
        <p:blipFill>
          <a:blip r:embed="rId4"/>
          <a:srcRect/>
          <a:stretch/>
        </p:blipFill>
        <p:spPr bwMode="auto">
          <a:xfrm>
            <a:off x="7915540" y="4144570"/>
            <a:ext cx="3922129" cy="1918516"/>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a:extLst>
              <a:ext uri="{FF2B5EF4-FFF2-40B4-BE49-F238E27FC236}">
                <a16:creationId xmlns:a16="http://schemas.microsoft.com/office/drawing/2014/main" id="{309A39C7-8201-4247-B5BA-92391C7FED87}"/>
              </a:ext>
            </a:extLst>
          </p:cNvPr>
          <p:cNvSpPr txBox="1">
            <a:spLocks/>
          </p:cNvSpPr>
          <p:nvPr/>
        </p:nvSpPr>
        <p:spPr>
          <a:xfrm>
            <a:off x="4408765" y="100823"/>
            <a:ext cx="2617142" cy="440197"/>
          </a:xfrm>
          <a:prstGeom prst="rect">
            <a:avLst/>
          </a:prstGeom>
        </p:spPr>
        <p:txBody>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b="1" dirty="0"/>
              <a:t>XGBOOST W/ SMOTE</a:t>
            </a:r>
          </a:p>
        </p:txBody>
      </p:sp>
      <p:sp>
        <p:nvSpPr>
          <p:cNvPr id="30" name="Title 1">
            <a:extLst>
              <a:ext uri="{FF2B5EF4-FFF2-40B4-BE49-F238E27FC236}">
                <a16:creationId xmlns:a16="http://schemas.microsoft.com/office/drawing/2014/main" id="{AE6DB2F3-80F2-4FCD-B636-70D649D7537D}"/>
              </a:ext>
            </a:extLst>
          </p:cNvPr>
          <p:cNvSpPr txBox="1">
            <a:spLocks/>
          </p:cNvSpPr>
          <p:nvPr/>
        </p:nvSpPr>
        <p:spPr>
          <a:xfrm>
            <a:off x="446381" y="219979"/>
            <a:ext cx="3517567" cy="729073"/>
          </a:xfrm>
          <a:prstGeom prst="rect">
            <a:avLst/>
          </a:prstGeom>
        </p:spPr>
        <p:txBody>
          <a:bodyPr anchor="b">
            <a:normAutofit fontScale="70000" lnSpcReduction="20000"/>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Modeling Overview</a:t>
            </a:r>
          </a:p>
        </p:txBody>
      </p:sp>
      <p:sp>
        <p:nvSpPr>
          <p:cNvPr id="33" name="Title 1">
            <a:extLst>
              <a:ext uri="{FF2B5EF4-FFF2-40B4-BE49-F238E27FC236}">
                <a16:creationId xmlns:a16="http://schemas.microsoft.com/office/drawing/2014/main" id="{96953A2F-2D1A-4FD7-ADC9-290FE45FD2AB}"/>
              </a:ext>
            </a:extLst>
          </p:cNvPr>
          <p:cNvSpPr txBox="1">
            <a:spLocks/>
          </p:cNvSpPr>
          <p:nvPr/>
        </p:nvSpPr>
        <p:spPr>
          <a:xfrm>
            <a:off x="354330" y="2991009"/>
            <a:ext cx="3517567" cy="1005840"/>
          </a:xfrm>
          <a:prstGeom prst="rect">
            <a:avLst/>
          </a:prstGeom>
        </p:spPr>
        <p:txBody>
          <a:bodyPr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2000" dirty="0"/>
          </a:p>
        </p:txBody>
      </p:sp>
      <p:pic>
        <p:nvPicPr>
          <p:cNvPr id="15" name="Picture 14">
            <a:extLst>
              <a:ext uri="{FF2B5EF4-FFF2-40B4-BE49-F238E27FC236}">
                <a16:creationId xmlns:a16="http://schemas.microsoft.com/office/drawing/2014/main" id="{B8B9EAF3-1693-4993-93B7-2BF400474DC8}"/>
              </a:ext>
            </a:extLst>
          </p:cNvPr>
          <p:cNvPicPr>
            <a:picLocks noChangeAspect="1"/>
          </p:cNvPicPr>
          <p:nvPr/>
        </p:nvPicPr>
        <p:blipFill>
          <a:blip r:embed="rId5"/>
          <a:stretch>
            <a:fillRect/>
          </a:stretch>
        </p:blipFill>
        <p:spPr>
          <a:xfrm>
            <a:off x="4072844" y="609067"/>
            <a:ext cx="3517567" cy="1268353"/>
          </a:xfrm>
          <a:prstGeom prst="rect">
            <a:avLst/>
          </a:prstGeom>
        </p:spPr>
      </p:pic>
      <p:pic>
        <p:nvPicPr>
          <p:cNvPr id="34" name="Picture 33">
            <a:extLst>
              <a:ext uri="{FF2B5EF4-FFF2-40B4-BE49-F238E27FC236}">
                <a16:creationId xmlns:a16="http://schemas.microsoft.com/office/drawing/2014/main" id="{8D4AF5C9-B628-4FC9-B1BD-AFB36B1650C6}"/>
              </a:ext>
            </a:extLst>
          </p:cNvPr>
          <p:cNvPicPr>
            <a:picLocks noChangeAspect="1"/>
          </p:cNvPicPr>
          <p:nvPr/>
        </p:nvPicPr>
        <p:blipFill>
          <a:blip r:embed="rId6"/>
          <a:stretch>
            <a:fillRect/>
          </a:stretch>
        </p:blipFill>
        <p:spPr>
          <a:xfrm>
            <a:off x="3993266" y="2709510"/>
            <a:ext cx="3517568" cy="1287315"/>
          </a:xfrm>
          <a:prstGeom prst="rect">
            <a:avLst/>
          </a:prstGeom>
        </p:spPr>
      </p:pic>
      <p:sp>
        <p:nvSpPr>
          <p:cNvPr id="35" name="Title 1">
            <a:extLst>
              <a:ext uri="{FF2B5EF4-FFF2-40B4-BE49-F238E27FC236}">
                <a16:creationId xmlns:a16="http://schemas.microsoft.com/office/drawing/2014/main" id="{920EE329-4CFE-48C9-B65B-9D6195B042B0}"/>
              </a:ext>
            </a:extLst>
          </p:cNvPr>
          <p:cNvSpPr txBox="1">
            <a:spLocks/>
          </p:cNvSpPr>
          <p:nvPr/>
        </p:nvSpPr>
        <p:spPr>
          <a:xfrm>
            <a:off x="4186355" y="2269313"/>
            <a:ext cx="2931601" cy="440197"/>
          </a:xfrm>
          <a:prstGeom prst="rect">
            <a:avLst/>
          </a:prstGeom>
        </p:spPr>
        <p:txBody>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b="1" dirty="0"/>
              <a:t>XGBOOST W/O SMOTE</a:t>
            </a:r>
          </a:p>
        </p:txBody>
      </p:sp>
      <p:pic>
        <p:nvPicPr>
          <p:cNvPr id="37" name="Picture 36">
            <a:extLst>
              <a:ext uri="{FF2B5EF4-FFF2-40B4-BE49-F238E27FC236}">
                <a16:creationId xmlns:a16="http://schemas.microsoft.com/office/drawing/2014/main" id="{7485D3BE-FB02-418A-9095-CC94DCF6A869}"/>
              </a:ext>
            </a:extLst>
          </p:cNvPr>
          <p:cNvPicPr>
            <a:picLocks noChangeAspect="1"/>
          </p:cNvPicPr>
          <p:nvPr/>
        </p:nvPicPr>
        <p:blipFill>
          <a:blip r:embed="rId7"/>
          <a:stretch>
            <a:fillRect/>
          </a:stretch>
        </p:blipFill>
        <p:spPr>
          <a:xfrm>
            <a:off x="3717086" y="4548328"/>
            <a:ext cx="4000500" cy="1543050"/>
          </a:xfrm>
          <a:prstGeom prst="rect">
            <a:avLst/>
          </a:prstGeom>
        </p:spPr>
      </p:pic>
      <p:sp>
        <p:nvSpPr>
          <p:cNvPr id="38" name="Title 1">
            <a:extLst>
              <a:ext uri="{FF2B5EF4-FFF2-40B4-BE49-F238E27FC236}">
                <a16:creationId xmlns:a16="http://schemas.microsoft.com/office/drawing/2014/main" id="{0F8D6085-9248-452C-96F2-7608FFC561E7}"/>
              </a:ext>
            </a:extLst>
          </p:cNvPr>
          <p:cNvSpPr txBox="1">
            <a:spLocks/>
          </p:cNvSpPr>
          <p:nvPr/>
        </p:nvSpPr>
        <p:spPr>
          <a:xfrm>
            <a:off x="4408765" y="4111203"/>
            <a:ext cx="2931601" cy="440197"/>
          </a:xfrm>
          <a:prstGeom prst="rect">
            <a:avLst/>
          </a:prstGeom>
        </p:spPr>
        <p:txBody>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b="1" dirty="0"/>
              <a:t>LOGISTIC REGRESSION</a:t>
            </a:r>
          </a:p>
        </p:txBody>
      </p:sp>
      <p:sp>
        <p:nvSpPr>
          <p:cNvPr id="39" name="Content Placeholder 2">
            <a:extLst>
              <a:ext uri="{FF2B5EF4-FFF2-40B4-BE49-F238E27FC236}">
                <a16:creationId xmlns:a16="http://schemas.microsoft.com/office/drawing/2014/main" id="{90F0DEBF-3B0F-4CFF-9167-EA39C24AF25A}"/>
              </a:ext>
            </a:extLst>
          </p:cNvPr>
          <p:cNvSpPr txBox="1">
            <a:spLocks/>
          </p:cNvSpPr>
          <p:nvPr/>
        </p:nvSpPr>
        <p:spPr>
          <a:xfrm>
            <a:off x="446381" y="988873"/>
            <a:ext cx="3270705" cy="5269313"/>
          </a:xfrm>
          <a:prstGeom prst="rect">
            <a:avLst/>
          </a:prstGeom>
        </p:spPr>
        <p:txBody>
          <a:bodyPr>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solidFill>
                  <a:schemeClr val="tx1"/>
                </a:solidFill>
              </a:rPr>
              <a:t>XGBOOST, Logistic Regression, Random Forest, and K Nearest Neighbors were tried with 5-fold Cross validation. </a:t>
            </a:r>
          </a:p>
          <a:p>
            <a:r>
              <a:rPr lang="en-US" sz="1600" dirty="0">
                <a:solidFill>
                  <a:schemeClr val="tx1"/>
                </a:solidFill>
              </a:rPr>
              <a:t>F1 Score was chosen as the target parameter for detecting the minority class (</a:t>
            </a:r>
            <a:r>
              <a:rPr lang="en-US" sz="1600" dirty="0" err="1">
                <a:solidFill>
                  <a:schemeClr val="tx1"/>
                </a:solidFill>
              </a:rPr>
              <a:t>Attrition_True</a:t>
            </a:r>
            <a:r>
              <a:rPr lang="en-US" sz="1600" dirty="0">
                <a:solidFill>
                  <a:schemeClr val="tx1"/>
                </a:solidFill>
              </a:rPr>
              <a:t>)</a:t>
            </a:r>
          </a:p>
          <a:p>
            <a:r>
              <a:rPr lang="en-US" sz="1600" dirty="0">
                <a:solidFill>
                  <a:schemeClr val="tx1"/>
                </a:solidFill>
              </a:rPr>
              <a:t>XGBOOST performed best overall with and without synthetic data.</a:t>
            </a:r>
          </a:p>
          <a:p>
            <a:r>
              <a:rPr lang="en-US" sz="1600" dirty="0">
                <a:solidFill>
                  <a:schemeClr val="tx1"/>
                </a:solidFill>
              </a:rPr>
              <a:t>All models returned Overtime and Stock Option Levels as important features. Spending more time in the same role or company as a ratio of career were predictors, as were certain job roles – notably Sales and Technicians.</a:t>
            </a:r>
          </a:p>
          <a:p>
            <a:r>
              <a:rPr lang="en-US" sz="1600" dirty="0">
                <a:solidFill>
                  <a:schemeClr val="tx1"/>
                </a:solidFill>
              </a:rPr>
              <a:t>2 of 3 models returned Marital status as results</a:t>
            </a:r>
          </a:p>
        </p:txBody>
      </p:sp>
    </p:spTree>
    <p:extLst>
      <p:ext uri="{BB962C8B-B14F-4D97-AF65-F5344CB8AC3E}">
        <p14:creationId xmlns:p14="http://schemas.microsoft.com/office/powerpoint/2010/main" val="2011445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3D3147-2BC2-4A65-AE16-5AE54863D89C}"/>
              </a:ext>
            </a:extLst>
          </p:cNvPr>
          <p:cNvPicPr>
            <a:picLocks noChangeAspect="1"/>
          </p:cNvPicPr>
          <p:nvPr/>
        </p:nvPicPr>
        <p:blipFill>
          <a:blip r:embed="rId2"/>
          <a:stretch>
            <a:fillRect/>
          </a:stretch>
        </p:blipFill>
        <p:spPr>
          <a:xfrm>
            <a:off x="4154500" y="89452"/>
            <a:ext cx="8037500" cy="6263184"/>
          </a:xfrm>
          <a:prstGeom prst="rect">
            <a:avLst/>
          </a:prstGeom>
        </p:spPr>
      </p:pic>
      <p:sp>
        <p:nvSpPr>
          <p:cNvPr id="14" name="Title 1">
            <a:extLst>
              <a:ext uri="{FF2B5EF4-FFF2-40B4-BE49-F238E27FC236}">
                <a16:creationId xmlns:a16="http://schemas.microsoft.com/office/drawing/2014/main" id="{BC61C6CA-DC35-44B0-A92E-0A3CF0DA8008}"/>
              </a:ext>
            </a:extLst>
          </p:cNvPr>
          <p:cNvSpPr txBox="1">
            <a:spLocks/>
          </p:cNvSpPr>
          <p:nvPr/>
        </p:nvSpPr>
        <p:spPr>
          <a:xfrm>
            <a:off x="446381" y="219979"/>
            <a:ext cx="3517567" cy="729073"/>
          </a:xfrm>
          <a:prstGeom prst="rect">
            <a:avLst/>
          </a:prstGeom>
        </p:spPr>
        <p:txBody>
          <a:bodyPr anchor="b">
            <a:normAutofit fontScale="70000" lnSpcReduction="20000"/>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Modeling Overview</a:t>
            </a:r>
          </a:p>
        </p:txBody>
      </p:sp>
      <p:sp>
        <p:nvSpPr>
          <p:cNvPr id="15" name="Content Placeholder 2">
            <a:extLst>
              <a:ext uri="{FF2B5EF4-FFF2-40B4-BE49-F238E27FC236}">
                <a16:creationId xmlns:a16="http://schemas.microsoft.com/office/drawing/2014/main" id="{8BC70AAB-7FF3-4C19-9311-D6C462A04E7A}"/>
              </a:ext>
            </a:extLst>
          </p:cNvPr>
          <p:cNvSpPr txBox="1">
            <a:spLocks/>
          </p:cNvSpPr>
          <p:nvPr/>
        </p:nvSpPr>
        <p:spPr>
          <a:xfrm>
            <a:off x="446381" y="988873"/>
            <a:ext cx="3270705" cy="5269313"/>
          </a:xfrm>
          <a:prstGeom prst="rect">
            <a:avLst/>
          </a:prstGeom>
        </p:spPr>
        <p:txBody>
          <a:bodyPr>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solidFill>
                  <a:schemeClr val="tx1"/>
                </a:solidFill>
              </a:rPr>
              <a:t>XGBOOST, Logistic Regression, Random Forest, and K Nearest Neighbors were tried with 5-fold Cross validation. </a:t>
            </a:r>
          </a:p>
          <a:p>
            <a:r>
              <a:rPr lang="en-US" sz="1600" dirty="0">
                <a:solidFill>
                  <a:schemeClr val="tx1"/>
                </a:solidFill>
              </a:rPr>
              <a:t>F1 Score was chosen as the target parameter for detecting the minority class (</a:t>
            </a:r>
            <a:r>
              <a:rPr lang="en-US" sz="1600" dirty="0" err="1">
                <a:solidFill>
                  <a:schemeClr val="tx1"/>
                </a:solidFill>
              </a:rPr>
              <a:t>Attrition_True</a:t>
            </a:r>
            <a:r>
              <a:rPr lang="en-US" sz="1600" dirty="0">
                <a:solidFill>
                  <a:schemeClr val="tx1"/>
                </a:solidFill>
              </a:rPr>
              <a:t>)</a:t>
            </a:r>
          </a:p>
          <a:p>
            <a:r>
              <a:rPr lang="en-US" sz="1600" dirty="0">
                <a:solidFill>
                  <a:schemeClr val="tx1"/>
                </a:solidFill>
              </a:rPr>
              <a:t>XGBOOST performed best overall with and without synthetic data.</a:t>
            </a:r>
          </a:p>
          <a:p>
            <a:r>
              <a:rPr lang="en-US" sz="1600" dirty="0">
                <a:solidFill>
                  <a:schemeClr val="tx1"/>
                </a:solidFill>
              </a:rPr>
              <a:t>All models returned Overtime and Stock Option Levels as important features. Spending more time in the same role or company as a ratio of career were predictors, as were certain job roles – notably Sales and Technicians.</a:t>
            </a:r>
          </a:p>
          <a:p>
            <a:r>
              <a:rPr lang="en-US" sz="1600" dirty="0">
                <a:solidFill>
                  <a:schemeClr val="tx1"/>
                </a:solidFill>
              </a:rPr>
              <a:t>2 of 3 models returned Marital status as results</a:t>
            </a:r>
          </a:p>
        </p:txBody>
      </p:sp>
    </p:spTree>
    <p:extLst>
      <p:ext uri="{BB962C8B-B14F-4D97-AF65-F5344CB8AC3E}">
        <p14:creationId xmlns:p14="http://schemas.microsoft.com/office/powerpoint/2010/main" val="3074681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4AA2-2D70-499A-9DF3-A9650D0E7334}"/>
              </a:ext>
            </a:extLst>
          </p:cNvPr>
          <p:cNvSpPr>
            <a:spLocks noGrp="1"/>
          </p:cNvSpPr>
          <p:nvPr>
            <p:ph type="title"/>
          </p:nvPr>
        </p:nvSpPr>
        <p:spPr/>
        <p:txBody>
          <a:bodyPr/>
          <a:lstStyle/>
          <a:p>
            <a:r>
              <a:rPr lang="en-US" dirty="0"/>
              <a:t>XGBOOST TUNING</a:t>
            </a:r>
          </a:p>
        </p:txBody>
      </p:sp>
      <p:sp>
        <p:nvSpPr>
          <p:cNvPr id="3" name="Text Placeholder 2">
            <a:extLst>
              <a:ext uri="{FF2B5EF4-FFF2-40B4-BE49-F238E27FC236}">
                <a16:creationId xmlns:a16="http://schemas.microsoft.com/office/drawing/2014/main" id="{EF0C6C23-24DC-4222-B87E-92E257ACF58C}"/>
              </a:ext>
            </a:extLst>
          </p:cNvPr>
          <p:cNvSpPr>
            <a:spLocks noGrp="1"/>
          </p:cNvSpPr>
          <p:nvPr>
            <p:ph type="body" idx="1"/>
          </p:nvPr>
        </p:nvSpPr>
        <p:spPr>
          <a:xfrm>
            <a:off x="710548" y="2051330"/>
            <a:ext cx="3200400" cy="736282"/>
          </a:xfrm>
        </p:spPr>
        <p:txBody>
          <a:bodyPr>
            <a:normAutofit/>
          </a:bodyPr>
          <a:lstStyle/>
          <a:p>
            <a:r>
              <a:rPr lang="en-US" sz="2000" dirty="0"/>
              <a:t>Grid search parameters</a:t>
            </a:r>
          </a:p>
        </p:txBody>
      </p:sp>
      <p:sp>
        <p:nvSpPr>
          <p:cNvPr id="4" name="Content Placeholder 3">
            <a:extLst>
              <a:ext uri="{FF2B5EF4-FFF2-40B4-BE49-F238E27FC236}">
                <a16:creationId xmlns:a16="http://schemas.microsoft.com/office/drawing/2014/main" id="{6F133FFD-5892-4F00-B638-071B25268087}"/>
              </a:ext>
            </a:extLst>
          </p:cNvPr>
          <p:cNvSpPr>
            <a:spLocks noGrp="1"/>
          </p:cNvSpPr>
          <p:nvPr>
            <p:ph sz="half" idx="2"/>
          </p:nvPr>
        </p:nvSpPr>
        <p:spPr>
          <a:xfrm>
            <a:off x="710548" y="2952204"/>
            <a:ext cx="3200400" cy="2910821"/>
          </a:xfrm>
        </p:spPr>
        <p:txBody>
          <a:bodyPr/>
          <a:lstStyle/>
          <a:p>
            <a:r>
              <a:rPr lang="en-US" dirty="0"/>
              <a:t>5-Fold cross validation</a:t>
            </a:r>
          </a:p>
          <a:p>
            <a:r>
              <a:rPr lang="en-US" dirty="0"/>
              <a:t>Random State: 42</a:t>
            </a:r>
          </a:p>
          <a:p>
            <a:r>
              <a:rPr lang="en-US" dirty="0"/>
              <a:t>Scored on F1</a:t>
            </a:r>
          </a:p>
        </p:txBody>
      </p:sp>
      <p:sp>
        <p:nvSpPr>
          <p:cNvPr id="5" name="Text Placeholder 4">
            <a:extLst>
              <a:ext uri="{FF2B5EF4-FFF2-40B4-BE49-F238E27FC236}">
                <a16:creationId xmlns:a16="http://schemas.microsoft.com/office/drawing/2014/main" id="{1B83F973-0AD6-4755-9B06-EE7C158A846B}"/>
              </a:ext>
            </a:extLst>
          </p:cNvPr>
          <p:cNvSpPr>
            <a:spLocks noGrp="1"/>
          </p:cNvSpPr>
          <p:nvPr>
            <p:ph type="body" sz="quarter" idx="3"/>
          </p:nvPr>
        </p:nvSpPr>
        <p:spPr>
          <a:xfrm>
            <a:off x="3791823" y="2051331"/>
            <a:ext cx="3200400" cy="736282"/>
          </a:xfrm>
        </p:spPr>
        <p:txBody>
          <a:bodyPr>
            <a:normAutofit/>
          </a:bodyPr>
          <a:lstStyle/>
          <a:p>
            <a:r>
              <a:rPr lang="en-US" sz="2000" dirty="0"/>
              <a:t>Parameters searched</a:t>
            </a:r>
          </a:p>
        </p:txBody>
      </p:sp>
      <p:sp>
        <p:nvSpPr>
          <p:cNvPr id="6" name="Content Placeholder 5">
            <a:extLst>
              <a:ext uri="{FF2B5EF4-FFF2-40B4-BE49-F238E27FC236}">
                <a16:creationId xmlns:a16="http://schemas.microsoft.com/office/drawing/2014/main" id="{64F504BF-AB7B-4F52-BF2E-E1E71026048E}"/>
              </a:ext>
            </a:extLst>
          </p:cNvPr>
          <p:cNvSpPr>
            <a:spLocks noGrp="1"/>
          </p:cNvSpPr>
          <p:nvPr>
            <p:ph sz="quarter" idx="4"/>
          </p:nvPr>
        </p:nvSpPr>
        <p:spPr>
          <a:xfrm>
            <a:off x="3791822" y="2952204"/>
            <a:ext cx="3343541" cy="2910821"/>
          </a:xfrm>
        </p:spPr>
        <p:txBody>
          <a:bodyPr/>
          <a:lstStyle/>
          <a:p>
            <a:r>
              <a:rPr lang="en-US" dirty="0"/>
              <a:t>Learning Rate: .1 - 1</a:t>
            </a:r>
          </a:p>
          <a:p>
            <a:r>
              <a:rPr lang="en-US" dirty="0"/>
              <a:t>Max Depth: 3-7, None</a:t>
            </a:r>
          </a:p>
          <a:p>
            <a:r>
              <a:rPr lang="en-US" dirty="0"/>
              <a:t>Estimators: 60-180 by 20</a:t>
            </a:r>
          </a:p>
        </p:txBody>
      </p:sp>
      <p:sp>
        <p:nvSpPr>
          <p:cNvPr id="7" name="Text Placeholder 6">
            <a:extLst>
              <a:ext uri="{FF2B5EF4-FFF2-40B4-BE49-F238E27FC236}">
                <a16:creationId xmlns:a16="http://schemas.microsoft.com/office/drawing/2014/main" id="{F5853E71-35B6-4E50-8D17-DA64BD289C7B}"/>
              </a:ext>
            </a:extLst>
          </p:cNvPr>
          <p:cNvSpPr>
            <a:spLocks noGrp="1"/>
          </p:cNvSpPr>
          <p:nvPr>
            <p:ph type="body" sz="quarter" idx="13"/>
          </p:nvPr>
        </p:nvSpPr>
        <p:spPr>
          <a:xfrm>
            <a:off x="7915541" y="1933119"/>
            <a:ext cx="2782628" cy="381985"/>
          </a:xfrm>
        </p:spPr>
        <p:txBody>
          <a:bodyPr>
            <a:normAutofit fontScale="92500" lnSpcReduction="20000"/>
          </a:bodyPr>
          <a:lstStyle/>
          <a:p>
            <a:r>
              <a:rPr lang="en-US" dirty="0"/>
              <a:t>Best parameters</a:t>
            </a:r>
          </a:p>
        </p:txBody>
      </p:sp>
      <p:sp>
        <p:nvSpPr>
          <p:cNvPr id="8" name="Content Placeholder 7">
            <a:extLst>
              <a:ext uri="{FF2B5EF4-FFF2-40B4-BE49-F238E27FC236}">
                <a16:creationId xmlns:a16="http://schemas.microsoft.com/office/drawing/2014/main" id="{4BA72EDE-FAC3-48A7-8D04-7AAB6F6CEAC8}"/>
              </a:ext>
            </a:extLst>
          </p:cNvPr>
          <p:cNvSpPr>
            <a:spLocks noGrp="1"/>
          </p:cNvSpPr>
          <p:nvPr>
            <p:ph sz="quarter" idx="14"/>
          </p:nvPr>
        </p:nvSpPr>
        <p:spPr>
          <a:xfrm>
            <a:off x="7955280" y="2958273"/>
            <a:ext cx="995773" cy="2910821"/>
          </a:xfrm>
        </p:spPr>
        <p:txBody>
          <a:bodyPr/>
          <a:lstStyle/>
          <a:p>
            <a:r>
              <a:rPr lang="en-US" dirty="0"/>
              <a:t>.1</a:t>
            </a:r>
          </a:p>
          <a:p>
            <a:r>
              <a:rPr lang="en-US" dirty="0"/>
              <a:t>4</a:t>
            </a:r>
          </a:p>
          <a:p>
            <a:r>
              <a:rPr lang="en-US" dirty="0"/>
              <a:t>120</a:t>
            </a:r>
          </a:p>
        </p:txBody>
      </p:sp>
      <p:sp>
        <p:nvSpPr>
          <p:cNvPr id="9" name="Footer Placeholder 8">
            <a:extLst>
              <a:ext uri="{FF2B5EF4-FFF2-40B4-BE49-F238E27FC236}">
                <a16:creationId xmlns:a16="http://schemas.microsoft.com/office/drawing/2014/main" id="{A68820B7-EED5-4C5D-B262-15433CD0037C}"/>
              </a:ext>
            </a:extLst>
          </p:cNvPr>
          <p:cNvSpPr>
            <a:spLocks noGrp="1"/>
          </p:cNvSpPr>
          <p:nvPr>
            <p:ph type="ftr" sz="quarter" idx="11"/>
          </p:nvPr>
        </p:nvSpPr>
        <p:spPr/>
        <p:txBody>
          <a:bodyPr/>
          <a:lstStyle/>
          <a:p>
            <a:r>
              <a:rPr lang="en-US"/>
              <a:t>Sample Footer Text</a:t>
            </a:r>
            <a:endParaRPr lang="en-US" dirty="0"/>
          </a:p>
        </p:txBody>
      </p:sp>
      <p:sp>
        <p:nvSpPr>
          <p:cNvPr id="10" name="Date Placeholder 9">
            <a:extLst>
              <a:ext uri="{FF2B5EF4-FFF2-40B4-BE49-F238E27FC236}">
                <a16:creationId xmlns:a16="http://schemas.microsoft.com/office/drawing/2014/main" id="{28C114C2-42EA-4F79-A5E4-C1457402E38F}"/>
              </a:ext>
            </a:extLst>
          </p:cNvPr>
          <p:cNvSpPr>
            <a:spLocks noGrp="1"/>
          </p:cNvSpPr>
          <p:nvPr>
            <p:ph type="dt" sz="half" idx="10"/>
          </p:nvPr>
        </p:nvSpPr>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9500A740-E089-4BA6-968B-6DF7A060D95D}"/>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12" name="Content Placeholder 7">
            <a:extLst>
              <a:ext uri="{FF2B5EF4-FFF2-40B4-BE49-F238E27FC236}">
                <a16:creationId xmlns:a16="http://schemas.microsoft.com/office/drawing/2014/main" id="{3DC54CAD-5B76-49C7-A1CE-9927E89A57C7}"/>
              </a:ext>
            </a:extLst>
          </p:cNvPr>
          <p:cNvSpPr txBox="1">
            <a:spLocks/>
          </p:cNvSpPr>
          <p:nvPr/>
        </p:nvSpPr>
        <p:spPr>
          <a:xfrm>
            <a:off x="9449919" y="2952204"/>
            <a:ext cx="995773" cy="2910821"/>
          </a:xfrm>
          <a:prstGeom prst="rect">
            <a:avLst/>
          </a:prstGeom>
        </p:spPr>
        <p:txBody>
          <a:bodyPr vert="horz" lIns="0" tIns="45720" rIns="0" bIns="45720" rtlCol="0">
            <a:normAutofit/>
          </a:bodyPr>
          <a:lstStyle>
            <a:lvl1pPr marL="227013" indent="-227013"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tx1">
                    <a:lumMod val="75000"/>
                    <a:lumOff val="25000"/>
                  </a:schemeClr>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.5</a:t>
            </a:r>
          </a:p>
          <a:p>
            <a:r>
              <a:rPr lang="en-US" dirty="0"/>
              <a:t>3</a:t>
            </a:r>
          </a:p>
          <a:p>
            <a:r>
              <a:rPr lang="en-US" dirty="0"/>
              <a:t>60</a:t>
            </a:r>
          </a:p>
        </p:txBody>
      </p:sp>
      <p:sp>
        <p:nvSpPr>
          <p:cNvPr id="13" name="Text Placeholder 6">
            <a:extLst>
              <a:ext uri="{FF2B5EF4-FFF2-40B4-BE49-F238E27FC236}">
                <a16:creationId xmlns:a16="http://schemas.microsoft.com/office/drawing/2014/main" id="{B580619B-7836-41AF-AE9C-493C83F63703}"/>
              </a:ext>
            </a:extLst>
          </p:cNvPr>
          <p:cNvSpPr txBox="1">
            <a:spLocks/>
          </p:cNvSpPr>
          <p:nvPr/>
        </p:nvSpPr>
        <p:spPr>
          <a:xfrm>
            <a:off x="7634229" y="2596619"/>
            <a:ext cx="1157681" cy="381985"/>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dirty="0"/>
              <a:t>Smote</a:t>
            </a:r>
          </a:p>
        </p:txBody>
      </p:sp>
      <p:sp>
        <p:nvSpPr>
          <p:cNvPr id="14" name="Text Placeholder 6">
            <a:extLst>
              <a:ext uri="{FF2B5EF4-FFF2-40B4-BE49-F238E27FC236}">
                <a16:creationId xmlns:a16="http://schemas.microsoft.com/office/drawing/2014/main" id="{16A1A9A8-A665-48DD-B6F5-89008E306E54}"/>
              </a:ext>
            </a:extLst>
          </p:cNvPr>
          <p:cNvSpPr txBox="1">
            <a:spLocks/>
          </p:cNvSpPr>
          <p:nvPr/>
        </p:nvSpPr>
        <p:spPr>
          <a:xfrm>
            <a:off x="9112961" y="2570219"/>
            <a:ext cx="1482334" cy="381985"/>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dirty="0"/>
              <a:t>No-smote</a:t>
            </a:r>
          </a:p>
        </p:txBody>
      </p:sp>
    </p:spTree>
    <p:extLst>
      <p:ext uri="{BB962C8B-B14F-4D97-AF65-F5344CB8AC3E}">
        <p14:creationId xmlns:p14="http://schemas.microsoft.com/office/powerpoint/2010/main" val="3018230688"/>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_Win32_JB_SL_v2.potx" id="{2FF4D238-6E02-4AF5-A7F8-E0CA002E79A6}" vid="{1CA406FA-5E6E-436F-98F0-C190AE288A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F71F79-8D13-4C55-9450-609041DE5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4B1648-C213-44D3-9464-4287A4D41EE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96B531D-03AC-47F6-A16F-C6773C191BB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Retrospect design</Template>
  <TotalTime>816</TotalTime>
  <Words>783</Words>
  <Application>Microsoft Office PowerPoint</Application>
  <PresentationFormat>Widescreen</PresentationFormat>
  <Paragraphs>87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RetrospectVTI</vt:lpstr>
      <vt:lpstr>Employee Attrition</vt:lpstr>
      <vt:lpstr>Why identify what causes attrition?</vt:lpstr>
      <vt:lpstr>Exploring The Data</vt:lpstr>
      <vt:lpstr>Simple Analysis</vt:lpstr>
      <vt:lpstr>Satisfaction and Attrition</vt:lpstr>
      <vt:lpstr>Education &amp; Pay Vs Role</vt:lpstr>
      <vt:lpstr>PowerPoint Presentation</vt:lpstr>
      <vt:lpstr>PowerPoint Presentation</vt:lpstr>
      <vt:lpstr>XGBOOST TUNING</vt:lpstr>
      <vt:lpstr>Key Findings</vt:lpstr>
      <vt:lpstr>So, what do we do about it?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Jacob Werschey</dc:creator>
  <cp:lastModifiedBy>Jacob Werschey</cp:lastModifiedBy>
  <cp:revision>40</cp:revision>
  <dcterms:created xsi:type="dcterms:W3CDTF">2022-01-01T19:07:32Z</dcterms:created>
  <dcterms:modified xsi:type="dcterms:W3CDTF">2022-01-10T23:59:22Z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